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F4F8"/>
    <a:srgbClr val="0948CB"/>
    <a:srgbClr val="0B49CB"/>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85174"/>
  </p:normalViewPr>
  <p:slideViewPr>
    <p:cSldViewPr snapToGrid="0" snapToObjects="1">
      <p:cViewPr varScale="1">
        <p:scale>
          <a:sx n="70" d="100"/>
          <a:sy n="70" d="100"/>
        </p:scale>
        <p:origin x="1166" y="53"/>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11/2/2025</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11/2/2025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11/2/2025</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11/2/2025</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11/2/2025</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11/2/2025</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11/2/2025</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11/2/2025</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11/2/2025</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11/2/2025</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11/2/2025</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11/2/2025</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christopherdonner/appliedDataScienceCapstone/blob/main/jupyter-labs-eda-sql-coursera_sql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christopherdonner/appliedDataScienceCapstone/blob/main/jupyter-labs-eda-sql-coursera_sql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christopherdonner/appliedDataScienceCapstone/blob/main/lab_jupyter_launch_site_loc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christopherdonner/appliedDataScienceCapstone/blob/main/spacex_dash_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christopherdonner/appliedDataScienceCapstone/blob/main/jupyter-labs-spacex-data-collection-api.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christopherdonner/appliedDataScienceCapstone/blob/main/jupyter-labs-web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Christopher J Donner</a:t>
            </a:r>
          </a:p>
          <a:p>
            <a:r>
              <a:rPr lang="en-US">
                <a:solidFill>
                  <a:schemeClr val="bg2"/>
                </a:solidFill>
                <a:latin typeface="Abadi" panose="020B0604020104020204" pitchFamily="34" charset="0"/>
                <a:ea typeface="SF Pro" pitchFamily="2" charset="0"/>
                <a:cs typeface="SF Pro" pitchFamily="2" charset="0"/>
              </a:rPr>
              <a:t>November 1</a:t>
            </a:r>
            <a:r>
              <a:rPr lang="en-US" baseline="30000">
                <a:solidFill>
                  <a:schemeClr val="bg2"/>
                </a:solidFill>
                <a:latin typeface="Abadi" panose="020B0604020104020204" pitchFamily="34" charset="0"/>
                <a:ea typeface="SF Pro" pitchFamily="2" charset="0"/>
                <a:cs typeface="SF Pro" pitchFamily="2" charset="0"/>
              </a:rPr>
              <a:t>st</a:t>
            </a:r>
            <a:r>
              <a:rPr lang="en-US">
                <a:solidFill>
                  <a:schemeClr val="bg2"/>
                </a:solidFill>
                <a:latin typeface="Abadi" panose="020B0604020104020204" pitchFamily="34" charset="0"/>
                <a:ea typeface="SF Pro" pitchFamily="2" charset="0"/>
                <a:cs typeface="SF Pro" pitchFamily="2" charset="0"/>
              </a:rPr>
              <a:t>, 2025</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dirty="0">
                <a:solidFill>
                  <a:schemeClr val="accent3">
                    <a:lumMod val="25000"/>
                  </a:schemeClr>
                </a:solidFill>
                <a:latin typeface="Abadi" panose="020B0604020104020204" pitchFamily="34" charset="0"/>
              </a:rPr>
              <a:t>Describe how data were processed</a:t>
            </a:r>
          </a:p>
          <a:p>
            <a:r>
              <a:rPr lang="en-US" sz="2200" dirty="0">
                <a:solidFill>
                  <a:schemeClr val="accent3">
                    <a:lumMod val="25000"/>
                  </a:schemeClr>
                </a:solidFill>
                <a:latin typeface="Abadi" panose="020B0604020104020204" pitchFamily="34" charset="0"/>
              </a:rPr>
              <a:t>You need to present your data wrangling process using key phrases and flowcharts</a:t>
            </a:r>
          </a:p>
          <a:p>
            <a:r>
              <a:rPr lang="en-US" sz="2200" dirty="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pPr marL="0" indent="0">
              <a:buNone/>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Summarize what charts were plotted and why you used those charts</a:t>
            </a: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https://github.com/christopherdonner/appliedDataScienceCapstone/blob/main/jupyter-labs-eda-sql-coursera_sqllite.ipynb</a:t>
            </a:r>
            <a:r>
              <a:rPr lang="en-US" sz="2200" dirty="0">
                <a:solidFill>
                  <a:schemeClr val="accent3">
                    <a:lumMod val="25000"/>
                  </a:schemeClr>
                </a:solidFill>
                <a:latin typeface="Abadi" panose="020B0604020104020204" pitchFamily="34" charset="0"/>
              </a:rPr>
              <a:t> </a:t>
            </a:r>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Using bullet point format, summarize the SQL queries you performed</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https://github.com/christopherdonner/appliedDataScienceCapstone/blob/main/jupyter-labs-eda-sql-coursera_sqllite.ipynb</a:t>
            </a:r>
            <a:r>
              <a:rPr lang="en-US" sz="2200" dirty="0">
                <a:solidFill>
                  <a:schemeClr val="accent3">
                    <a:lumMod val="25000"/>
                  </a:schemeClr>
                </a:solidFill>
                <a:latin typeface="Abadi" panose="020B0604020104020204" pitchFamily="34" charset="0"/>
              </a:rPr>
              <a:t> </a:t>
            </a:r>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dirty="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https://github.com/christopherdonner/appliedDataScienceCapstone/blob/main/lab_jupyter_launch_site_location.ipynb</a:t>
            </a:r>
            <a:r>
              <a:rPr lang="en-US" sz="2200" dirty="0">
                <a:solidFill>
                  <a:schemeClr val="accent3">
                    <a:lumMod val="25000"/>
                  </a:schemeClr>
                </a:solidFill>
                <a:latin typeface="Abadi" panose="020B0604020104020204" pitchFamily="34" charset="0"/>
              </a:rPr>
              <a:t> </a:t>
            </a:r>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dirty="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https://github.com/christopherdonner/appliedDataScienceCapstone/blob/main/spacex_dash_app.py</a:t>
            </a:r>
            <a:r>
              <a:rPr lang="en-US" sz="2200" dirty="0">
                <a:solidFill>
                  <a:schemeClr val="accent3">
                    <a:lumMod val="25000"/>
                  </a:schemeClr>
                </a:solidFill>
                <a:latin typeface="Abadi" panose="020B0604020104020204" pitchFamily="34" charset="0"/>
              </a:rPr>
              <a:t> </a:t>
            </a: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dirty="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2684972"/>
            <a:ext cx="8947097" cy="3340601"/>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Data collection was performed with a combination of web scraping techniques and the response from the public SpaceX APIs. This data was imported into Python using the Pandas library as a </a:t>
            </a:r>
            <a:r>
              <a:rPr lang="en-US" sz="2200" dirty="0" err="1">
                <a:solidFill>
                  <a:schemeClr val="accent3">
                    <a:lumMod val="25000"/>
                  </a:schemeClr>
                </a:solidFill>
                <a:latin typeface="Abadi" panose="020B0604020104020204" pitchFamily="34" charset="0"/>
              </a:rPr>
              <a:t>Dataframe</a:t>
            </a:r>
            <a:r>
              <a:rPr lang="en-US" sz="2200" dirty="0">
                <a:solidFill>
                  <a:schemeClr val="accent3">
                    <a:lumMod val="25000"/>
                  </a:schemeClr>
                </a:solidFill>
                <a:latin typeface="Abadi" panose="020B0604020104020204" pitchFamily="34" charset="0"/>
              </a:rPr>
              <a:t> and using built-in Pandas methods was cleaned of missing values resulting in easily accessed structured data.</a:t>
            </a:r>
          </a:p>
          <a:p>
            <a:pPr>
              <a:lnSpc>
                <a:spcPct val="100000"/>
              </a:lnSpc>
              <a:spcBef>
                <a:spcPts val="1400"/>
              </a:spcBef>
            </a:pPr>
            <a:r>
              <a:rPr lang="en-US" sz="2200" dirty="0">
                <a:solidFill>
                  <a:schemeClr val="accent3">
                    <a:lumMod val="25000"/>
                  </a:schemeClr>
                </a:solidFill>
                <a:latin typeface="Abadi" panose="020B0604020104020204" pitchFamily="34" charset="0"/>
              </a:rPr>
              <a:t>The SpaceX Falcon 9 space craft has a re-usable launch component that can be landed and retrieved. This is done in several ways and there are key factors that can be used to predict the success of the retrieval process. This report delves into that.</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2521403"/>
            <a:ext cx="9262989" cy="350417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This project is investigating the over-all efficacy and predictability of success using machine learning techniques.</a:t>
            </a:r>
          </a:p>
          <a:p>
            <a:pPr>
              <a:spcBef>
                <a:spcPts val="1400"/>
              </a:spcBef>
            </a:pPr>
            <a:r>
              <a:rPr lang="en-US" sz="2200" dirty="0">
                <a:solidFill>
                  <a:schemeClr val="accent3">
                    <a:lumMod val="25000"/>
                  </a:schemeClr>
                </a:solidFill>
                <a:latin typeface="Abadi" panose="020B0604020104020204" pitchFamily="34" charset="0"/>
              </a:rPr>
              <a:t>How successful is the Falcon 9?</a:t>
            </a:r>
          </a:p>
          <a:p>
            <a:pPr>
              <a:spcBef>
                <a:spcPts val="1400"/>
              </a:spcBef>
            </a:pPr>
            <a:r>
              <a:rPr lang="en-US" sz="2200" dirty="0">
                <a:solidFill>
                  <a:schemeClr val="accent3">
                    <a:lumMod val="25000"/>
                  </a:schemeClr>
                </a:solidFill>
                <a:latin typeface="Abadi" panose="020B0604020104020204" pitchFamily="34" charset="0"/>
              </a:rPr>
              <a:t>Are there factors to predict and potentially mitigate the failure of first-stage launch component retrieval?</a:t>
            </a:r>
          </a:p>
          <a:p>
            <a:pPr>
              <a:spcBef>
                <a:spcPts val="1400"/>
              </a:spcBef>
            </a:pP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40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3400" dirty="0">
                <a:solidFill>
                  <a:schemeClr val="accent3">
                    <a:lumMod val="25000"/>
                  </a:schemeClr>
                </a:solidFill>
                <a:latin typeface="Abadi"/>
              </a:rPr>
              <a:t>Data collection methodology:</a:t>
            </a:r>
          </a:p>
          <a:p>
            <a:pPr lvl="1">
              <a:lnSpc>
                <a:spcPct val="120000"/>
              </a:lnSpc>
              <a:spcBef>
                <a:spcPts val="1400"/>
              </a:spcBef>
            </a:pPr>
            <a:r>
              <a:rPr lang="en-US" sz="3400" dirty="0">
                <a:solidFill>
                  <a:schemeClr val="bg2">
                    <a:lumMod val="50000"/>
                  </a:schemeClr>
                </a:solidFill>
                <a:latin typeface="Abadi"/>
              </a:rPr>
              <a:t>Data was collected with a combination of SpaceX’s public facing APIs and scraping their </a:t>
            </a:r>
            <a:r>
              <a:rPr lang="en-US" sz="3400" dirty="0" err="1">
                <a:solidFill>
                  <a:schemeClr val="bg2">
                    <a:lumMod val="50000"/>
                  </a:schemeClr>
                </a:solidFill>
                <a:latin typeface="Abadi"/>
              </a:rPr>
              <a:t>wikapedia</a:t>
            </a:r>
            <a:r>
              <a:rPr lang="en-US" sz="3400" dirty="0">
                <a:solidFill>
                  <a:schemeClr val="bg2">
                    <a:lumMod val="50000"/>
                  </a:schemeClr>
                </a:solidFill>
                <a:latin typeface="Abadi"/>
              </a:rPr>
              <a:t> article</a:t>
            </a:r>
          </a:p>
          <a:p>
            <a:pPr>
              <a:lnSpc>
                <a:spcPct val="120000"/>
              </a:lnSpc>
              <a:spcBef>
                <a:spcPts val="1400"/>
              </a:spcBef>
            </a:pPr>
            <a:r>
              <a:rPr lang="en-US" sz="3400" dirty="0">
                <a:solidFill>
                  <a:schemeClr val="accent3">
                    <a:lumMod val="25000"/>
                  </a:schemeClr>
                </a:solidFill>
                <a:latin typeface="Abadi"/>
              </a:rPr>
              <a:t>Perform data wrangling</a:t>
            </a:r>
          </a:p>
          <a:p>
            <a:pPr lvl="1">
              <a:lnSpc>
                <a:spcPct val="120000"/>
              </a:lnSpc>
              <a:spcBef>
                <a:spcPts val="1400"/>
              </a:spcBef>
            </a:pPr>
            <a:r>
              <a:rPr lang="en-US" sz="3500" dirty="0">
                <a:solidFill>
                  <a:schemeClr val="tx1">
                    <a:lumMod val="65000"/>
                    <a:lumOff val="35000"/>
                  </a:schemeClr>
                </a:solidFill>
                <a:latin typeface="Abadi"/>
              </a:rPr>
              <a:t>Imported the data as a Pandas </a:t>
            </a:r>
            <a:r>
              <a:rPr lang="en-US" sz="3500" dirty="0" err="1">
                <a:solidFill>
                  <a:schemeClr val="tx1">
                    <a:lumMod val="65000"/>
                    <a:lumOff val="35000"/>
                  </a:schemeClr>
                </a:solidFill>
                <a:latin typeface="Abadi"/>
              </a:rPr>
              <a:t>dataframe</a:t>
            </a:r>
            <a:endParaRPr lang="en-US" sz="3500" dirty="0">
              <a:solidFill>
                <a:schemeClr val="tx1">
                  <a:lumMod val="65000"/>
                  <a:lumOff val="35000"/>
                </a:schemeClr>
              </a:solidFill>
              <a:latin typeface="Abadi"/>
            </a:endParaRPr>
          </a:p>
          <a:p>
            <a:pPr lvl="1">
              <a:lnSpc>
                <a:spcPct val="120000"/>
              </a:lnSpc>
              <a:spcBef>
                <a:spcPts val="1400"/>
              </a:spcBef>
            </a:pPr>
            <a:r>
              <a:rPr lang="en-US" sz="3400" dirty="0">
                <a:solidFill>
                  <a:schemeClr val="bg2">
                    <a:lumMod val="50000"/>
                  </a:schemeClr>
                </a:solidFill>
                <a:latin typeface="Abadi"/>
              </a:rPr>
              <a:t>Missing values for numeric columns were replaced with the mean of the column or dropped as needed. </a:t>
            </a:r>
          </a:p>
          <a:p>
            <a:pPr>
              <a:lnSpc>
                <a:spcPct val="120000"/>
              </a:lnSpc>
              <a:spcBef>
                <a:spcPts val="1400"/>
              </a:spcBef>
            </a:pPr>
            <a:r>
              <a:rPr lang="en-US" sz="3400" dirty="0">
                <a:solidFill>
                  <a:schemeClr val="accent3">
                    <a:lumMod val="25000"/>
                  </a:schemeClr>
                </a:solidFill>
                <a:latin typeface="Abadi"/>
              </a:rPr>
              <a:t>Perform exploratory data analysis (EDA) using visualization and SQL</a:t>
            </a:r>
          </a:p>
          <a:p>
            <a:pPr lvl="1">
              <a:lnSpc>
                <a:spcPct val="120000"/>
              </a:lnSpc>
              <a:spcBef>
                <a:spcPts val="1400"/>
              </a:spcBef>
            </a:pPr>
            <a:r>
              <a:rPr lang="en-US" sz="3000" dirty="0">
                <a:solidFill>
                  <a:schemeClr val="tx1">
                    <a:lumMod val="65000"/>
                    <a:lumOff val="35000"/>
                  </a:schemeClr>
                </a:solidFill>
                <a:latin typeface="Abadi"/>
              </a:rPr>
              <a:t>Imported the </a:t>
            </a:r>
            <a:r>
              <a:rPr lang="en-US" sz="3000" dirty="0" err="1">
                <a:solidFill>
                  <a:schemeClr val="tx1">
                    <a:lumMod val="65000"/>
                    <a:lumOff val="35000"/>
                  </a:schemeClr>
                </a:solidFill>
                <a:latin typeface="Abadi"/>
              </a:rPr>
              <a:t>dataframe</a:t>
            </a:r>
            <a:r>
              <a:rPr lang="en-US" sz="3000" dirty="0">
                <a:solidFill>
                  <a:schemeClr val="tx1">
                    <a:lumMod val="65000"/>
                    <a:lumOff val="35000"/>
                  </a:schemeClr>
                </a:solidFill>
                <a:latin typeface="Abadi"/>
              </a:rPr>
              <a:t> into a SQL table and wrote a number of queries to run against this database</a:t>
            </a:r>
          </a:p>
          <a:p>
            <a:pPr>
              <a:lnSpc>
                <a:spcPct val="120000"/>
              </a:lnSpc>
              <a:spcBef>
                <a:spcPts val="1400"/>
              </a:spcBef>
            </a:pPr>
            <a:r>
              <a:rPr lang="en-US" sz="3400" dirty="0">
                <a:solidFill>
                  <a:schemeClr val="accent3">
                    <a:lumMod val="25000"/>
                  </a:schemeClr>
                </a:solidFill>
                <a:latin typeface="Abadi"/>
              </a:rPr>
              <a:t>Perform interactive visual analytics using Folium and </a:t>
            </a:r>
            <a:r>
              <a:rPr lang="en-US" sz="3400" dirty="0" err="1">
                <a:solidFill>
                  <a:schemeClr val="accent3">
                    <a:lumMod val="25000"/>
                  </a:schemeClr>
                </a:solidFill>
                <a:latin typeface="Abadi"/>
              </a:rPr>
              <a:t>Plotly</a:t>
            </a:r>
            <a:r>
              <a:rPr lang="en-US" sz="3400" dirty="0">
                <a:solidFill>
                  <a:schemeClr val="accent3">
                    <a:lumMod val="25000"/>
                  </a:schemeClr>
                </a:solidFill>
                <a:latin typeface="Abadi"/>
              </a:rPr>
              <a:t> Dash</a:t>
            </a:r>
          </a:p>
          <a:p>
            <a:pPr lvl="1">
              <a:lnSpc>
                <a:spcPct val="120000"/>
              </a:lnSpc>
              <a:spcBef>
                <a:spcPts val="1400"/>
              </a:spcBef>
            </a:pPr>
            <a:r>
              <a:rPr lang="en-US" sz="3000" dirty="0">
                <a:solidFill>
                  <a:schemeClr val="bg2">
                    <a:lumMod val="50000"/>
                  </a:schemeClr>
                </a:solidFill>
                <a:latin typeface="Abadi"/>
              </a:rPr>
              <a:t>Made data visualizations and a dashboard to visually explore the data findings</a:t>
            </a:r>
          </a:p>
          <a:p>
            <a:pPr>
              <a:lnSpc>
                <a:spcPct val="120000"/>
              </a:lnSpc>
              <a:spcBef>
                <a:spcPts val="1400"/>
              </a:spcBef>
            </a:pPr>
            <a:r>
              <a:rPr lang="en-US" sz="3400" dirty="0">
                <a:solidFill>
                  <a:schemeClr val="accent3">
                    <a:lumMod val="25000"/>
                  </a:schemeClr>
                </a:solidFill>
                <a:latin typeface="Abadi"/>
              </a:rPr>
              <a:t>Perform predictive analysis using classification models</a:t>
            </a:r>
          </a:p>
          <a:p>
            <a:pPr lvl="1">
              <a:lnSpc>
                <a:spcPct val="120000"/>
              </a:lnSpc>
              <a:spcBef>
                <a:spcPts val="1400"/>
              </a:spcBef>
            </a:pPr>
            <a:r>
              <a:rPr lang="en-US" sz="34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Pulled historical launch data using SpaceX’s public API. Using the unique launch IDs, sent GET requests to the rockets, launchpads, cores and payload endpoints to build a comprehensive data set in a Pandas </a:t>
            </a:r>
            <a:r>
              <a:rPr lang="en-US" sz="2200" dirty="0" err="1">
                <a:solidFill>
                  <a:schemeClr val="accent3">
                    <a:lumMod val="25000"/>
                  </a:schemeClr>
                </a:solidFill>
                <a:latin typeface="Abadi" panose="020B0604020104020204" pitchFamily="34" charset="0"/>
              </a:rPr>
              <a:t>dataframe</a:t>
            </a:r>
            <a:endParaRPr lang="en-US" sz="22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a:xfrm>
            <a:off x="8714772" y="6057879"/>
            <a:ext cx="2743200" cy="401638"/>
          </a:xfrm>
        </p:spPr>
        <p:txBody>
          <a:bodyPr/>
          <a:lstStyle/>
          <a:p>
            <a:fld id="{5075537C-CA84-1446-933C-8E9D027F9201}" type="slidenum">
              <a:rPr lang="en-US" smtClean="0"/>
              <a:t>8</a:t>
            </a:fld>
            <a:endParaRPr lang="en-US" dirty="0"/>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r>
              <a:rPr lang="en-US" sz="2200">
                <a:solidFill>
                  <a:schemeClr val="accent3">
                    <a:lumMod val="25000"/>
                  </a:schemeClr>
                </a:solidFill>
                <a:latin typeface="Abadi" panose="020B0604020104020204" pitchFamily="34" charset="0"/>
              </a:rPr>
              <a:t>Add </a:t>
            </a:r>
            <a:r>
              <a:rPr lang="en-US" sz="2200" dirty="0">
                <a:solidFill>
                  <a:schemeClr val="accent3">
                    <a:lumMod val="25000"/>
                  </a:schemeClr>
                </a:solidFill>
                <a:latin typeface="Abadi" panose="020B0604020104020204" pitchFamily="34" charset="0"/>
              </a:rPr>
              <a:t>the GitHub URL of the completed SpaceX API calls notebook </a:t>
            </a:r>
            <a:r>
              <a:rPr lang="en-US" sz="2200" dirty="0">
                <a:solidFill>
                  <a:srgbClr val="1C7DDB"/>
                </a:solidFill>
                <a:latin typeface="Abadi" panose="020B0604020104020204" pitchFamily="34" charset="0"/>
                <a:hlinkClick r:id="rId3"/>
              </a:rPr>
              <a:t>https://github.com/christopherdonner/appliedDataScienceCapstone/blob/main/jupyter-labs-spacex-data-collection-api.ipynb</a:t>
            </a:r>
            <a:r>
              <a:rPr lang="en-US" sz="2200" dirty="0">
                <a:solidFill>
                  <a:srgbClr val="1C7DDB"/>
                </a:solidFill>
                <a:latin typeface="Abadi" panose="020B0604020104020204" pitchFamily="34" charset="0"/>
              </a:rPr>
              <a:t> </a:t>
            </a:r>
            <a:r>
              <a:rPr lang="en-US" sz="2200" dirty="0">
                <a:solidFill>
                  <a:schemeClr val="accent3">
                    <a:lumMod val="25000"/>
                  </a:schemeClr>
                </a:solidFill>
                <a:latin typeface="Abadi" panose="020B0604020104020204" pitchFamily="34" charset="0"/>
              </a:rPr>
              <a:t>as an external reference and peer-review purpose</a:t>
            </a: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2" name="Rectangle: Rounded Corners 1">
            <a:extLst>
              <a:ext uri="{FF2B5EF4-FFF2-40B4-BE49-F238E27FC236}">
                <a16:creationId xmlns:a16="http://schemas.microsoft.com/office/drawing/2014/main" id="{A27B2459-C35A-CEF5-5C6D-0D79A91BEBAC}"/>
              </a:ext>
            </a:extLst>
          </p:cNvPr>
          <p:cNvSpPr/>
          <p:nvPr/>
        </p:nvSpPr>
        <p:spPr>
          <a:xfrm>
            <a:off x="4896531" y="2572806"/>
            <a:ext cx="1447800" cy="51204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Arrow Connector 6">
            <a:extLst>
              <a:ext uri="{FF2B5EF4-FFF2-40B4-BE49-F238E27FC236}">
                <a16:creationId xmlns:a16="http://schemas.microsoft.com/office/drawing/2014/main" id="{E5525495-5055-4CA9-CD33-15481BBD1007}"/>
              </a:ext>
            </a:extLst>
          </p:cNvPr>
          <p:cNvCxnSpPr>
            <a:cxnSpLocks/>
          </p:cNvCxnSpPr>
          <p:nvPr/>
        </p:nvCxnSpPr>
        <p:spPr>
          <a:xfrm>
            <a:off x="6095999" y="2736911"/>
            <a:ext cx="92528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44E7086C-A1BC-4DCD-E364-7F5917F2B476}"/>
              </a:ext>
            </a:extLst>
          </p:cNvPr>
          <p:cNvSpPr txBox="1"/>
          <p:nvPr/>
        </p:nvSpPr>
        <p:spPr>
          <a:xfrm>
            <a:off x="4982711" y="2672239"/>
            <a:ext cx="1361620" cy="276999"/>
          </a:xfrm>
          <a:prstGeom prst="rect">
            <a:avLst/>
          </a:prstGeom>
          <a:noFill/>
        </p:spPr>
        <p:txBody>
          <a:bodyPr wrap="square" rtlCol="0">
            <a:spAutoFit/>
          </a:bodyPr>
          <a:lstStyle/>
          <a:p>
            <a:r>
              <a:rPr lang="en-US" sz="1200" dirty="0">
                <a:solidFill>
                  <a:srgbClr val="F2F4F8"/>
                </a:solidFill>
              </a:rPr>
              <a:t>List of launch IDs</a:t>
            </a:r>
          </a:p>
        </p:txBody>
      </p:sp>
      <p:sp>
        <p:nvSpPr>
          <p:cNvPr id="9" name="TextBox 8">
            <a:extLst>
              <a:ext uri="{FF2B5EF4-FFF2-40B4-BE49-F238E27FC236}">
                <a16:creationId xmlns:a16="http://schemas.microsoft.com/office/drawing/2014/main" id="{E7DD2617-7A62-7774-DAFD-EE255402FD70}"/>
              </a:ext>
            </a:extLst>
          </p:cNvPr>
          <p:cNvSpPr txBox="1"/>
          <p:nvPr/>
        </p:nvSpPr>
        <p:spPr>
          <a:xfrm>
            <a:off x="4939621" y="2241722"/>
            <a:ext cx="1361620" cy="276792"/>
          </a:xfrm>
          <a:prstGeom prst="rect">
            <a:avLst/>
          </a:prstGeom>
          <a:noFill/>
        </p:spPr>
        <p:txBody>
          <a:bodyPr wrap="square" rtlCol="0">
            <a:spAutoFit/>
          </a:bodyPr>
          <a:lstStyle/>
          <a:p>
            <a:r>
              <a:rPr lang="en-US" sz="1200" dirty="0"/>
              <a:t>/v4/launches/past</a:t>
            </a:r>
          </a:p>
        </p:txBody>
      </p:sp>
      <p:sp>
        <p:nvSpPr>
          <p:cNvPr id="10" name="Rectangle: Rounded Corners 9">
            <a:extLst>
              <a:ext uri="{FF2B5EF4-FFF2-40B4-BE49-F238E27FC236}">
                <a16:creationId xmlns:a16="http://schemas.microsoft.com/office/drawing/2014/main" id="{3BF3B461-9900-CCDF-BBD8-C610EA5F6B65}"/>
              </a:ext>
            </a:extLst>
          </p:cNvPr>
          <p:cNvSpPr/>
          <p:nvPr/>
        </p:nvSpPr>
        <p:spPr>
          <a:xfrm>
            <a:off x="7021284" y="2280880"/>
            <a:ext cx="1828800" cy="68452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Get the name of the rocket</a:t>
            </a:r>
          </a:p>
        </p:txBody>
      </p:sp>
      <p:sp>
        <p:nvSpPr>
          <p:cNvPr id="11" name="Rectangle: Rounded Corners 10">
            <a:extLst>
              <a:ext uri="{FF2B5EF4-FFF2-40B4-BE49-F238E27FC236}">
                <a16:creationId xmlns:a16="http://schemas.microsoft.com/office/drawing/2014/main" id="{36C9DD3A-C3B1-ADC7-C16B-7D2D63BAF6D8}"/>
              </a:ext>
            </a:extLst>
          </p:cNvPr>
          <p:cNvSpPr/>
          <p:nvPr/>
        </p:nvSpPr>
        <p:spPr>
          <a:xfrm>
            <a:off x="7021284" y="3291663"/>
            <a:ext cx="1828800" cy="68452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Get the payload of the launch</a:t>
            </a:r>
          </a:p>
        </p:txBody>
      </p:sp>
      <p:sp>
        <p:nvSpPr>
          <p:cNvPr id="12" name="Rectangle: Rounded Corners 11">
            <a:extLst>
              <a:ext uri="{FF2B5EF4-FFF2-40B4-BE49-F238E27FC236}">
                <a16:creationId xmlns:a16="http://schemas.microsoft.com/office/drawing/2014/main" id="{54AD9A0B-5C44-2B1C-5860-95F9138EFB5C}"/>
              </a:ext>
            </a:extLst>
          </p:cNvPr>
          <p:cNvSpPr/>
          <p:nvPr/>
        </p:nvSpPr>
        <p:spPr>
          <a:xfrm>
            <a:off x="7021284" y="4302446"/>
            <a:ext cx="1828800" cy="68452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Get the location of the launch</a:t>
            </a:r>
          </a:p>
        </p:txBody>
      </p:sp>
      <p:sp>
        <p:nvSpPr>
          <p:cNvPr id="13" name="Rectangle: Rounded Corners 12">
            <a:extLst>
              <a:ext uri="{FF2B5EF4-FFF2-40B4-BE49-F238E27FC236}">
                <a16:creationId xmlns:a16="http://schemas.microsoft.com/office/drawing/2014/main" id="{63BD19F0-17BE-B3F6-EBF0-90E53A05E6DF}"/>
              </a:ext>
            </a:extLst>
          </p:cNvPr>
          <p:cNvSpPr/>
          <p:nvPr/>
        </p:nvSpPr>
        <p:spPr>
          <a:xfrm>
            <a:off x="6864123" y="5362690"/>
            <a:ext cx="1985961" cy="123295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Get the outcome of the core retrieval and details of the core</a:t>
            </a:r>
          </a:p>
        </p:txBody>
      </p:sp>
      <p:sp>
        <p:nvSpPr>
          <p:cNvPr id="24" name="TextBox 23">
            <a:extLst>
              <a:ext uri="{FF2B5EF4-FFF2-40B4-BE49-F238E27FC236}">
                <a16:creationId xmlns:a16="http://schemas.microsoft.com/office/drawing/2014/main" id="{231F4286-E33B-A324-BA72-BEB24C0E0F3C}"/>
              </a:ext>
            </a:extLst>
          </p:cNvPr>
          <p:cNvSpPr txBox="1"/>
          <p:nvPr/>
        </p:nvSpPr>
        <p:spPr>
          <a:xfrm>
            <a:off x="7146468" y="2949238"/>
            <a:ext cx="1578429" cy="369332"/>
          </a:xfrm>
          <a:prstGeom prst="rect">
            <a:avLst/>
          </a:prstGeom>
          <a:noFill/>
        </p:spPr>
        <p:txBody>
          <a:bodyPr wrap="square" rtlCol="0">
            <a:spAutoFit/>
          </a:bodyPr>
          <a:lstStyle/>
          <a:p>
            <a:r>
              <a:rPr lang="en-US"/>
              <a:t>/v4/payloads/</a:t>
            </a:r>
          </a:p>
        </p:txBody>
      </p:sp>
      <p:sp>
        <p:nvSpPr>
          <p:cNvPr id="25" name="TextBox 24">
            <a:extLst>
              <a:ext uri="{FF2B5EF4-FFF2-40B4-BE49-F238E27FC236}">
                <a16:creationId xmlns:a16="http://schemas.microsoft.com/office/drawing/2014/main" id="{35B852C5-F9D6-2DC3-E5E1-34DAF8AC1D1B}"/>
              </a:ext>
            </a:extLst>
          </p:cNvPr>
          <p:cNvSpPr txBox="1"/>
          <p:nvPr/>
        </p:nvSpPr>
        <p:spPr>
          <a:xfrm>
            <a:off x="7146469" y="5030753"/>
            <a:ext cx="1578429" cy="369332"/>
          </a:xfrm>
          <a:prstGeom prst="rect">
            <a:avLst/>
          </a:prstGeom>
          <a:noFill/>
        </p:spPr>
        <p:txBody>
          <a:bodyPr wrap="square" rtlCol="0">
            <a:spAutoFit/>
          </a:bodyPr>
          <a:lstStyle/>
          <a:p>
            <a:r>
              <a:rPr lang="en-US" dirty="0"/>
              <a:t>/v4/cores/</a:t>
            </a:r>
          </a:p>
        </p:txBody>
      </p:sp>
      <p:sp>
        <p:nvSpPr>
          <p:cNvPr id="26" name="TextBox 25">
            <a:extLst>
              <a:ext uri="{FF2B5EF4-FFF2-40B4-BE49-F238E27FC236}">
                <a16:creationId xmlns:a16="http://schemas.microsoft.com/office/drawing/2014/main" id="{BD4F3481-0806-7B3D-42E6-E03FEC2AC959}"/>
              </a:ext>
            </a:extLst>
          </p:cNvPr>
          <p:cNvSpPr txBox="1"/>
          <p:nvPr/>
        </p:nvSpPr>
        <p:spPr>
          <a:xfrm>
            <a:off x="7146469" y="3999409"/>
            <a:ext cx="1927454" cy="369332"/>
          </a:xfrm>
          <a:prstGeom prst="rect">
            <a:avLst/>
          </a:prstGeom>
          <a:noFill/>
        </p:spPr>
        <p:txBody>
          <a:bodyPr wrap="square" rtlCol="0">
            <a:spAutoFit/>
          </a:bodyPr>
          <a:lstStyle/>
          <a:p>
            <a:r>
              <a:rPr lang="en-US" dirty="0"/>
              <a:t>/v4/launchpads/</a:t>
            </a:r>
          </a:p>
        </p:txBody>
      </p:sp>
      <p:sp>
        <p:nvSpPr>
          <p:cNvPr id="27" name="TextBox 26">
            <a:extLst>
              <a:ext uri="{FF2B5EF4-FFF2-40B4-BE49-F238E27FC236}">
                <a16:creationId xmlns:a16="http://schemas.microsoft.com/office/drawing/2014/main" id="{9F01895D-6C7A-2C7C-455F-61FB8B49E58B}"/>
              </a:ext>
            </a:extLst>
          </p:cNvPr>
          <p:cNvSpPr txBox="1"/>
          <p:nvPr/>
        </p:nvSpPr>
        <p:spPr>
          <a:xfrm>
            <a:off x="7146466" y="1874310"/>
            <a:ext cx="1578429" cy="369332"/>
          </a:xfrm>
          <a:prstGeom prst="rect">
            <a:avLst/>
          </a:prstGeom>
          <a:noFill/>
        </p:spPr>
        <p:txBody>
          <a:bodyPr wrap="square" rtlCol="0">
            <a:spAutoFit/>
          </a:bodyPr>
          <a:lstStyle/>
          <a:p>
            <a:r>
              <a:rPr lang="en-US"/>
              <a:t>/v4/rockets/</a:t>
            </a:r>
          </a:p>
        </p:txBody>
      </p:sp>
      <p:cxnSp>
        <p:nvCxnSpPr>
          <p:cNvPr id="29" name="Connector: Elbow 28">
            <a:extLst>
              <a:ext uri="{FF2B5EF4-FFF2-40B4-BE49-F238E27FC236}">
                <a16:creationId xmlns:a16="http://schemas.microsoft.com/office/drawing/2014/main" id="{E7A31619-D100-4534-2376-FB6FBDC6D99F}"/>
              </a:ext>
            </a:extLst>
          </p:cNvPr>
          <p:cNvCxnSpPr>
            <a:endCxn id="11" idx="1"/>
          </p:cNvCxnSpPr>
          <p:nvPr/>
        </p:nvCxnSpPr>
        <p:spPr>
          <a:xfrm>
            <a:off x="5557837" y="3032367"/>
            <a:ext cx="1463447" cy="60156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3" name="Connector: Elbow 32">
            <a:extLst>
              <a:ext uri="{FF2B5EF4-FFF2-40B4-BE49-F238E27FC236}">
                <a16:creationId xmlns:a16="http://schemas.microsoft.com/office/drawing/2014/main" id="{F350AAF9-D894-7EDF-371F-5D5FB7FD9249}"/>
              </a:ext>
            </a:extLst>
          </p:cNvPr>
          <p:cNvCxnSpPr>
            <a:cxnSpLocks/>
          </p:cNvCxnSpPr>
          <p:nvPr/>
        </p:nvCxnSpPr>
        <p:spPr>
          <a:xfrm rot="16200000" flipH="1">
            <a:off x="4809727" y="3563316"/>
            <a:ext cx="2700448" cy="1472292"/>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Connector: Elbow 40">
            <a:extLst>
              <a:ext uri="{FF2B5EF4-FFF2-40B4-BE49-F238E27FC236}">
                <a16:creationId xmlns:a16="http://schemas.microsoft.com/office/drawing/2014/main" id="{55321607-8AC2-F5E9-5BF3-09AF993612BD}"/>
              </a:ext>
            </a:extLst>
          </p:cNvPr>
          <p:cNvCxnSpPr>
            <a:cxnSpLocks/>
          </p:cNvCxnSpPr>
          <p:nvPr/>
        </p:nvCxnSpPr>
        <p:spPr>
          <a:xfrm rot="16200000" flipH="1">
            <a:off x="5346356" y="3243847"/>
            <a:ext cx="1870763" cy="1447802"/>
          </a:xfrm>
          <a:prstGeom prst="bentConnector3">
            <a:avLst>
              <a:gd name="adj1" fmla="val 100624"/>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Isosceles Triangle 15">
            <a:extLst>
              <a:ext uri="{FF2B5EF4-FFF2-40B4-BE49-F238E27FC236}">
                <a16:creationId xmlns:a16="http://schemas.microsoft.com/office/drawing/2014/main" id="{DB1D4011-1665-D260-7D00-04066F29CD9A}"/>
              </a:ext>
            </a:extLst>
          </p:cNvPr>
          <p:cNvSpPr/>
          <p:nvPr/>
        </p:nvSpPr>
        <p:spPr>
          <a:xfrm>
            <a:off x="9202285" y="2013859"/>
            <a:ext cx="1491343" cy="1049941"/>
          </a:xfrm>
          <a:prstGeom prst="triangle">
            <a:avLst/>
          </a:prstGeom>
          <a:solidFill>
            <a:schemeClr val="accent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1" name="Connector: Elbow 20">
            <a:extLst>
              <a:ext uri="{FF2B5EF4-FFF2-40B4-BE49-F238E27FC236}">
                <a16:creationId xmlns:a16="http://schemas.microsoft.com/office/drawing/2014/main" id="{FB62BC54-D261-3A8A-D5EB-D1E8E7587FB6}"/>
              </a:ext>
            </a:extLst>
          </p:cNvPr>
          <p:cNvCxnSpPr>
            <a:cxnSpLocks/>
            <a:endCxn id="16" idx="1"/>
          </p:cNvCxnSpPr>
          <p:nvPr/>
        </p:nvCxnSpPr>
        <p:spPr>
          <a:xfrm>
            <a:off x="6196241" y="2444376"/>
            <a:ext cx="3378880" cy="9445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Connector: Elbow 22">
            <a:extLst>
              <a:ext uri="{FF2B5EF4-FFF2-40B4-BE49-F238E27FC236}">
                <a16:creationId xmlns:a16="http://schemas.microsoft.com/office/drawing/2014/main" id="{6061CBD0-A70B-0AF8-6D6C-1E846C1BF79D}"/>
              </a:ext>
            </a:extLst>
          </p:cNvPr>
          <p:cNvCxnSpPr>
            <a:cxnSpLocks/>
            <a:stCxn id="16" idx="3"/>
            <a:endCxn id="34" idx="2"/>
          </p:cNvCxnSpPr>
          <p:nvPr/>
        </p:nvCxnSpPr>
        <p:spPr>
          <a:xfrm rot="16200000" flipH="1">
            <a:off x="9691019" y="3320738"/>
            <a:ext cx="929802" cy="41592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34" name="Flowchart: Magnetic Disk 33">
            <a:extLst>
              <a:ext uri="{FF2B5EF4-FFF2-40B4-BE49-F238E27FC236}">
                <a16:creationId xmlns:a16="http://schemas.microsoft.com/office/drawing/2014/main" id="{C6BB29E9-BAF4-3312-3C4C-D457D0B1626F}"/>
              </a:ext>
            </a:extLst>
          </p:cNvPr>
          <p:cNvSpPr/>
          <p:nvPr/>
        </p:nvSpPr>
        <p:spPr>
          <a:xfrm>
            <a:off x="10363883" y="3333147"/>
            <a:ext cx="1079124" cy="1320909"/>
          </a:xfrm>
          <a:prstGeom prst="flowChartMagneticDisk">
            <a:avLst/>
          </a:prstGeom>
          <a:solidFill>
            <a:srgbClr val="7030A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TextBox 34">
            <a:extLst>
              <a:ext uri="{FF2B5EF4-FFF2-40B4-BE49-F238E27FC236}">
                <a16:creationId xmlns:a16="http://schemas.microsoft.com/office/drawing/2014/main" id="{3B356FD1-7CCC-DC0B-D8C5-0503CB1669F5}"/>
              </a:ext>
            </a:extLst>
          </p:cNvPr>
          <p:cNvSpPr txBox="1"/>
          <p:nvPr/>
        </p:nvSpPr>
        <p:spPr>
          <a:xfrm>
            <a:off x="9475295" y="2681985"/>
            <a:ext cx="1079124" cy="246221"/>
          </a:xfrm>
          <a:prstGeom prst="rect">
            <a:avLst/>
          </a:prstGeom>
          <a:noFill/>
        </p:spPr>
        <p:txBody>
          <a:bodyPr wrap="square" rtlCol="0">
            <a:spAutoFit/>
          </a:bodyPr>
          <a:lstStyle/>
          <a:p>
            <a:r>
              <a:rPr lang="en-US" sz="1000" dirty="0" err="1">
                <a:solidFill>
                  <a:schemeClr val="bg2"/>
                </a:solidFill>
              </a:rPr>
              <a:t>json_normalize</a:t>
            </a:r>
            <a:r>
              <a:rPr lang="en-US" sz="1000" dirty="0">
                <a:solidFill>
                  <a:schemeClr val="bg2"/>
                </a:solidFill>
              </a:rPr>
              <a:t>()</a:t>
            </a:r>
          </a:p>
        </p:txBody>
      </p:sp>
      <p:sp>
        <p:nvSpPr>
          <p:cNvPr id="37" name="TextBox 36">
            <a:extLst>
              <a:ext uri="{FF2B5EF4-FFF2-40B4-BE49-F238E27FC236}">
                <a16:creationId xmlns:a16="http://schemas.microsoft.com/office/drawing/2014/main" id="{75A2A7FF-F92C-066D-1B2A-5FC454FB99EF}"/>
              </a:ext>
            </a:extLst>
          </p:cNvPr>
          <p:cNvSpPr txBox="1"/>
          <p:nvPr/>
        </p:nvSpPr>
        <p:spPr>
          <a:xfrm>
            <a:off x="10317171" y="3873529"/>
            <a:ext cx="1269772" cy="369332"/>
          </a:xfrm>
          <a:prstGeom prst="rect">
            <a:avLst/>
          </a:prstGeom>
          <a:noFill/>
        </p:spPr>
        <p:txBody>
          <a:bodyPr wrap="square" rtlCol="0">
            <a:spAutoFit/>
          </a:bodyPr>
          <a:lstStyle/>
          <a:p>
            <a:r>
              <a:rPr lang="en-US" dirty="0" err="1">
                <a:solidFill>
                  <a:schemeClr val="bg2"/>
                </a:solidFill>
              </a:rPr>
              <a:t>Dataframe</a:t>
            </a:r>
            <a:endParaRPr lang="en-US" dirty="0">
              <a:solidFill>
                <a:schemeClr val="bg2"/>
              </a:solidFill>
            </a:endParaRPr>
          </a:p>
        </p:txBody>
      </p:sp>
      <p:sp>
        <p:nvSpPr>
          <p:cNvPr id="42" name="Flowchart: Manual Operation 41">
            <a:extLst>
              <a:ext uri="{FF2B5EF4-FFF2-40B4-BE49-F238E27FC236}">
                <a16:creationId xmlns:a16="http://schemas.microsoft.com/office/drawing/2014/main" id="{50E64EF9-AFA5-996E-16C8-6F9826713F37}"/>
              </a:ext>
            </a:extLst>
          </p:cNvPr>
          <p:cNvSpPr/>
          <p:nvPr/>
        </p:nvSpPr>
        <p:spPr>
          <a:xfrm>
            <a:off x="9947956" y="4903130"/>
            <a:ext cx="606463" cy="560655"/>
          </a:xfrm>
          <a:prstGeom prst="flowChartManualOperation">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68D62222-C5BD-1D02-B735-3AFCC1B6979D}"/>
              </a:ext>
            </a:extLst>
          </p:cNvPr>
          <p:cNvSpPr txBox="1"/>
          <p:nvPr/>
        </p:nvSpPr>
        <p:spPr>
          <a:xfrm>
            <a:off x="9918299" y="4907541"/>
            <a:ext cx="676788" cy="276999"/>
          </a:xfrm>
          <a:prstGeom prst="rect">
            <a:avLst/>
          </a:prstGeom>
          <a:noFill/>
        </p:spPr>
        <p:txBody>
          <a:bodyPr wrap="none" rtlCol="0">
            <a:spAutoFit/>
          </a:bodyPr>
          <a:lstStyle/>
          <a:p>
            <a:r>
              <a:rPr lang="en-US" sz="1200" dirty="0">
                <a:solidFill>
                  <a:schemeClr val="bg2"/>
                </a:solidFill>
              </a:rPr>
              <a:t>cleanup</a:t>
            </a:r>
          </a:p>
        </p:txBody>
      </p:sp>
      <p:cxnSp>
        <p:nvCxnSpPr>
          <p:cNvPr id="45" name="Straight Arrow Connector 44">
            <a:extLst>
              <a:ext uri="{FF2B5EF4-FFF2-40B4-BE49-F238E27FC236}">
                <a16:creationId xmlns:a16="http://schemas.microsoft.com/office/drawing/2014/main" id="{9CF7AF1F-F90C-DC6F-D23C-C00F6012F5C3}"/>
              </a:ext>
            </a:extLst>
          </p:cNvPr>
          <p:cNvCxnSpPr>
            <a:stCxn id="34" idx="3"/>
            <a:endCxn id="42" idx="3"/>
          </p:cNvCxnSpPr>
          <p:nvPr/>
        </p:nvCxnSpPr>
        <p:spPr>
          <a:xfrm flipH="1">
            <a:off x="10493773" y="4654056"/>
            <a:ext cx="409672" cy="5294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https://github.com/christopherdonner/appliedDataScienceCapstone/blob/main/jupyter-labs-webscraping</a:t>
            </a:r>
            <a:r>
              <a:rPr lang="en-US" sz="2200">
                <a:solidFill>
                  <a:schemeClr val="accent3">
                    <a:lumMod val="25000"/>
                  </a:schemeClr>
                </a:solidFill>
                <a:latin typeface="Abadi" panose="020B0604020104020204" pitchFamily="34" charset="0"/>
                <a:hlinkClick r:id="rId3"/>
              </a:rPr>
              <a:t>.ipynb</a:t>
            </a:r>
            <a:r>
              <a:rPr lang="en-US" sz="2200" dirty="0">
                <a:solidFill>
                  <a:schemeClr val="accent3">
                    <a:lumMod val="25000"/>
                  </a:schemeClr>
                </a:solidFill>
                <a:latin typeface="Abadi" panose="020B0604020104020204" pitchFamily="34" charset="0"/>
              </a:rPr>
              <a:t> </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541</TotalTime>
  <Words>1617</Words>
  <Application>Microsoft Office PowerPoint</Application>
  <PresentationFormat>Widescreen</PresentationFormat>
  <Paragraphs>244</Paragraphs>
  <Slides>47</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47</vt:i4>
      </vt:variant>
    </vt:vector>
  </HeadingPairs>
  <TitlesOfParts>
    <vt:vector size="52"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Christopher Donner</cp:lastModifiedBy>
  <cp:revision>208</cp:revision>
  <dcterms:created xsi:type="dcterms:W3CDTF">2021-04-29T18:58:34Z</dcterms:created>
  <dcterms:modified xsi:type="dcterms:W3CDTF">2025-11-02T21:34:11Z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